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1" r:id="rId5"/>
    <p:sldId id="259" r:id="rId6"/>
    <p:sldId id="262" r:id="rId7"/>
    <p:sldId id="260"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3"/>
    <a:srgbClr val="002B5C"/>
    <a:srgbClr val="7EA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23" autoAdjust="0"/>
  </p:normalViewPr>
  <p:slideViewPr>
    <p:cSldViewPr>
      <p:cViewPr varScale="1">
        <p:scale>
          <a:sx n="84" d="100"/>
          <a:sy n="84" d="100"/>
        </p:scale>
        <p:origin x="992" y="6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07374-9B3D-4B22-84BD-4AFA520FE61F}" type="datetimeFigureOut">
              <a:rPr lang="en-US" smtClean="0"/>
              <a:pPr/>
              <a:t>8/23/2019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FD85BB-2889-43E1-8C74-9D40025442A1}" type="slidenum">
              <a:rPr lang="en-US" smtClean="0"/>
              <a:pPr/>
              <a:t>‹#›</a:t>
            </a:fld>
            <a:endParaRPr lang="en-US"/>
          </a:p>
        </p:txBody>
      </p:sp>
    </p:spTree>
    <p:extLst>
      <p:ext uri="{BB962C8B-B14F-4D97-AF65-F5344CB8AC3E}">
        <p14:creationId xmlns:p14="http://schemas.microsoft.com/office/powerpoint/2010/main" val="238272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pcusociety.org/content/2019cpcusocietyleadershipsummi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pcusociety.org/education-events/regional-meeting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gaudio@theinstitutes.org?subject=The%20Power%20of%20On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 this up until we are ready to go….</a:t>
            </a:r>
            <a:endParaRPr lang="en-US" dirty="0"/>
          </a:p>
        </p:txBody>
      </p:sp>
      <p:sp>
        <p:nvSpPr>
          <p:cNvPr id="4" name="Slide Number Placeholder 3"/>
          <p:cNvSpPr>
            <a:spLocks noGrp="1"/>
          </p:cNvSpPr>
          <p:nvPr>
            <p:ph type="sldNum" sz="quarter" idx="10"/>
          </p:nvPr>
        </p:nvSpPr>
        <p:spPr/>
        <p:txBody>
          <a:bodyPr/>
          <a:lstStyle/>
          <a:p>
            <a:fld id="{BBFD85BB-2889-43E1-8C74-9D40025442A1}" type="slidenum">
              <a:rPr lang="en-US" smtClean="0"/>
              <a:pPr/>
              <a:t>1</a:t>
            </a:fld>
            <a:endParaRPr lang="en-US"/>
          </a:p>
        </p:txBody>
      </p:sp>
    </p:spTree>
    <p:extLst>
      <p:ext uri="{BB962C8B-B14F-4D97-AF65-F5344CB8AC3E}">
        <p14:creationId xmlns:p14="http://schemas.microsoft.com/office/powerpoint/2010/main" val="85697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Thank you for having me attend today.  It is both an honor and privilege to celebrate with you all today!   </a:t>
            </a:r>
          </a:p>
          <a:p>
            <a:endParaRPr lang="en-US" dirty="0" smtClean="0"/>
          </a:p>
          <a:p>
            <a:r>
              <a:rPr lang="en-US" dirty="0" smtClean="0"/>
              <a:t>Before we complete the conferment today, I’d like to take a few minutes to share </a:t>
            </a:r>
            <a:r>
              <a:rPr lang="en-US" dirty="0" smtClean="0"/>
              <a:t>some</a:t>
            </a:r>
            <a:r>
              <a:rPr lang="en-US" baseline="0" dirty="0" smtClean="0"/>
              <a:t> what we are up to at the Society: </a:t>
            </a:r>
            <a:endParaRPr lang="en-US" dirty="0" smtClean="0"/>
          </a:p>
          <a:p>
            <a:endParaRPr lang="en-US" dirty="0" smtClean="0"/>
          </a:p>
          <a:p>
            <a:r>
              <a:rPr lang="en-US" sz="1200" b="1" kern="1200" dirty="0" smtClean="0">
                <a:solidFill>
                  <a:schemeClr val="tx1"/>
                </a:solidFill>
                <a:effectLst/>
                <a:latin typeface="+mn-lt"/>
                <a:ea typeface="+mn-ea"/>
                <a:cs typeface="+mn-cs"/>
              </a:rPr>
              <a:t>CPCU Society At-A-Glance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With </a:t>
            </a:r>
            <a:r>
              <a:rPr lang="en-US" sz="1200" b="1" kern="1200" dirty="0" smtClean="0">
                <a:solidFill>
                  <a:schemeClr val="tx1"/>
                </a:solidFill>
                <a:effectLst/>
                <a:latin typeface="+mn-lt"/>
                <a:ea typeface="+mn-ea"/>
                <a:cs typeface="+mn-cs"/>
              </a:rPr>
              <a:t>125 vibrant chapters</a:t>
            </a:r>
            <a:r>
              <a:rPr lang="en-US" sz="1200" kern="120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enhancing</a:t>
            </a:r>
            <a:r>
              <a:rPr lang="en-US" sz="1200" kern="1200" baseline="0" dirty="0" smtClean="0">
                <a:solidFill>
                  <a:schemeClr val="tx1"/>
                </a:solidFill>
                <a:effectLst/>
                <a:latin typeface="+mn-lt"/>
                <a:ea typeface="+mn-ea"/>
                <a:cs typeface="+mn-cs"/>
              </a:rPr>
              <a:t> our </a:t>
            </a:r>
            <a:r>
              <a:rPr lang="en-US" sz="1200" b="1" kern="1200" dirty="0" smtClean="0">
                <a:solidFill>
                  <a:schemeClr val="tx1"/>
                </a:solidFill>
                <a:effectLst/>
                <a:latin typeface="+mn-lt"/>
                <a:ea typeface="+mn-ea"/>
                <a:cs typeface="+mn-cs"/>
              </a:rPr>
              <a:t>14 very special </a:t>
            </a:r>
            <a:r>
              <a:rPr lang="en-US" sz="1200" b="1" kern="1200" dirty="0" smtClean="0">
                <a:solidFill>
                  <a:schemeClr val="tx1"/>
                </a:solidFill>
                <a:effectLst/>
                <a:latin typeface="+mn-lt"/>
                <a:ea typeface="+mn-ea"/>
                <a:cs typeface="+mn-cs"/>
              </a:rPr>
              <a:t>interest groups</a:t>
            </a:r>
            <a:r>
              <a:rPr lang="en-US" sz="1200" kern="1200" dirty="0" smtClean="0">
                <a:solidFill>
                  <a:schemeClr val="tx1"/>
                </a:solidFill>
                <a:effectLst/>
                <a:latin typeface="+mn-lt"/>
                <a:ea typeface="+mn-ea"/>
                <a:cs typeface="+mn-cs"/>
              </a:rPr>
              <a:t>, we are a </a:t>
            </a:r>
            <a:r>
              <a:rPr lang="en-US" sz="1200" b="1" kern="1200" dirty="0" smtClean="0">
                <a:solidFill>
                  <a:schemeClr val="tx1"/>
                </a:solidFill>
                <a:effectLst/>
                <a:latin typeface="+mn-lt"/>
                <a:ea typeface="+mn-ea"/>
                <a:cs typeface="+mn-cs"/>
              </a:rPr>
              <a:t>global community of close to 20,000 risk professionals</a:t>
            </a:r>
            <a:r>
              <a:rPr lang="en-US" sz="1200" kern="1200" dirty="0" smtClean="0">
                <a:solidFill>
                  <a:schemeClr val="tx1"/>
                </a:solidFill>
                <a:effectLst/>
                <a:latin typeface="+mn-lt"/>
                <a:ea typeface="+mn-ea"/>
                <a:cs typeface="+mn-cs"/>
              </a:rPr>
              <a:t>, either holding or working towards a CPCU, the industry’s premier designation and recognized marker of the highest professional and ethical </a:t>
            </a:r>
            <a:r>
              <a:rPr lang="en-US" sz="1200" kern="1200" dirty="0" smtClean="0">
                <a:solidFill>
                  <a:schemeClr val="tx1"/>
                </a:solidFill>
                <a:effectLst/>
                <a:latin typeface="+mn-lt"/>
                <a:ea typeface="+mn-ea"/>
                <a:cs typeface="+mn-cs"/>
              </a:rPr>
              <a:t>standards.</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Value of Membership</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a rapidly changing industry, we help our members </a:t>
            </a:r>
            <a:r>
              <a:rPr lang="en-US" sz="1200" b="1" kern="1200" dirty="0" smtClean="0">
                <a:solidFill>
                  <a:schemeClr val="tx1"/>
                </a:solidFill>
                <a:effectLst/>
                <a:latin typeface="+mn-lt"/>
                <a:ea typeface="+mn-ea"/>
                <a:cs typeface="+mn-cs"/>
              </a:rPr>
              <a:t>stay current, step up and deliver results</a:t>
            </a:r>
            <a:r>
              <a:rPr lang="en-US" sz="1200" kern="1200" dirty="0" smtClean="0">
                <a:solidFill>
                  <a:schemeClr val="tx1"/>
                </a:solidFill>
                <a:effectLst/>
                <a:latin typeface="+mn-lt"/>
                <a:ea typeface="+mn-ea"/>
                <a:cs typeface="+mn-cs"/>
              </a:rPr>
              <a:t> for their clients and companies</a:t>
            </a:r>
          </a:p>
          <a:p>
            <a:pPr lvl="0"/>
            <a:r>
              <a:rPr lang="en-US" sz="1200" kern="1200" dirty="0" smtClean="0">
                <a:solidFill>
                  <a:schemeClr val="tx1"/>
                </a:solidFill>
                <a:effectLst/>
                <a:latin typeface="+mn-lt"/>
                <a:ea typeface="+mn-ea"/>
                <a:cs typeface="+mn-cs"/>
              </a:rPr>
              <a:t>We help go-getters continue to </a:t>
            </a:r>
            <a:r>
              <a:rPr lang="en-US" sz="1200" b="1" kern="1200" dirty="0" smtClean="0">
                <a:solidFill>
                  <a:schemeClr val="tx1"/>
                </a:solidFill>
                <a:effectLst/>
                <a:latin typeface="+mn-lt"/>
                <a:ea typeface="+mn-ea"/>
                <a:cs typeface="+mn-cs"/>
              </a:rPr>
              <a:t>deepen their expertise</a:t>
            </a:r>
            <a:r>
              <a:rPr lang="en-US" sz="1200" kern="1200" dirty="0" smtClean="0">
                <a:solidFill>
                  <a:schemeClr val="tx1"/>
                </a:solidFill>
                <a:effectLst/>
                <a:latin typeface="+mn-lt"/>
                <a:ea typeface="+mn-ea"/>
                <a:cs typeface="+mn-cs"/>
              </a:rPr>
              <a:t> and prepare to </a:t>
            </a:r>
            <a:r>
              <a:rPr lang="en-US" sz="1200" b="1" kern="1200" dirty="0" smtClean="0">
                <a:solidFill>
                  <a:schemeClr val="tx1"/>
                </a:solidFill>
                <a:effectLst/>
                <a:latin typeface="+mn-lt"/>
                <a:ea typeface="+mn-ea"/>
                <a:cs typeface="+mn-cs"/>
              </a:rPr>
              <a:t>take on new challenges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Volunteer opportunities hone new skills – members can experience</a:t>
            </a:r>
            <a:r>
              <a:rPr lang="en-US" sz="1200" b="1" kern="1200" dirty="0" smtClean="0">
                <a:solidFill>
                  <a:schemeClr val="tx1"/>
                </a:solidFill>
                <a:effectLst/>
                <a:latin typeface="+mn-lt"/>
                <a:ea typeface="+mn-ea"/>
                <a:cs typeface="+mn-cs"/>
              </a:rPr>
              <a:t> hands-on leadership development</a:t>
            </a:r>
            <a:r>
              <a:rPr lang="en-US" sz="1200" kern="1200" dirty="0" smtClean="0">
                <a:solidFill>
                  <a:schemeClr val="tx1"/>
                </a:solidFill>
                <a:effectLst/>
                <a:latin typeface="+mn-lt"/>
                <a:ea typeface="+mn-ea"/>
                <a:cs typeface="+mn-cs"/>
              </a:rPr>
              <a:t> through our local chapters, Committees, Task Forces, and more</a:t>
            </a:r>
          </a:p>
          <a:p>
            <a:pPr lvl="0"/>
            <a:r>
              <a:rPr lang="en-US" sz="1200" kern="1200" dirty="0" smtClean="0">
                <a:solidFill>
                  <a:schemeClr val="tx1"/>
                </a:solidFill>
                <a:effectLst/>
                <a:latin typeface="+mn-lt"/>
                <a:ea typeface="+mn-ea"/>
                <a:cs typeface="+mn-cs"/>
              </a:rPr>
              <a:t>Our members are thought leaders and we encourage them to give-back and </a:t>
            </a:r>
            <a:r>
              <a:rPr lang="en-US" sz="1200" b="1" kern="1200" dirty="0" smtClean="0">
                <a:solidFill>
                  <a:schemeClr val="tx1"/>
                </a:solidFill>
                <a:effectLst/>
                <a:latin typeface="+mn-lt"/>
                <a:ea typeface="+mn-ea"/>
                <a:cs typeface="+mn-cs"/>
              </a:rPr>
              <a:t>showcase their knowledge </a:t>
            </a:r>
            <a:r>
              <a:rPr lang="en-US" sz="1200" kern="1200" dirty="0" smtClean="0">
                <a:solidFill>
                  <a:schemeClr val="tx1"/>
                </a:solidFill>
                <a:effectLst/>
                <a:latin typeface="+mn-lt"/>
                <a:ea typeface="+mn-ea"/>
                <a:cs typeface="+mn-cs"/>
              </a:rPr>
              <a:t>by serving as authors, speakers, and webinar presenters.</a:t>
            </a:r>
          </a:p>
          <a:p>
            <a:pPr lvl="0"/>
            <a:r>
              <a:rPr lang="en-US" sz="1200" kern="1200" dirty="0" smtClean="0">
                <a:solidFill>
                  <a:schemeClr val="tx1"/>
                </a:solidFill>
                <a:effectLst/>
                <a:latin typeface="+mn-lt"/>
                <a:ea typeface="+mn-ea"/>
                <a:cs typeface="+mn-cs"/>
              </a:rPr>
              <a:t>Whether through a local chapter or by attending our Annual Meeting, members </a:t>
            </a:r>
            <a:r>
              <a:rPr lang="en-US" sz="1200" b="1" kern="1200" dirty="0" smtClean="0">
                <a:solidFill>
                  <a:schemeClr val="tx1"/>
                </a:solidFill>
                <a:effectLst/>
                <a:latin typeface="+mn-lt"/>
                <a:ea typeface="+mn-ea"/>
                <a:cs typeface="+mn-cs"/>
              </a:rPr>
              <a:t>connect with leading industry professionals </a:t>
            </a:r>
            <a:r>
              <a:rPr lang="en-US" sz="1200" kern="1200" dirty="0" smtClean="0">
                <a:solidFill>
                  <a:schemeClr val="tx1"/>
                </a:solidFill>
                <a:effectLst/>
                <a:latin typeface="+mn-lt"/>
                <a:ea typeface="+mn-ea"/>
                <a:cs typeface="+mn-cs"/>
              </a:rPr>
              <a:t>to build their networks and develop pathways to new business</a:t>
            </a:r>
          </a:p>
          <a:p>
            <a:r>
              <a:rPr lang="en-US" sz="1200" b="1" kern="1200" dirty="0" smtClean="0">
                <a:solidFill>
                  <a:schemeClr val="tx1"/>
                </a:solidFill>
                <a:effectLst/>
                <a:latin typeface="+mn-lt"/>
                <a:ea typeface="+mn-ea"/>
                <a:cs typeface="+mn-cs"/>
              </a:rPr>
              <a:t>Additional Benefits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Unlimited access to no-cost monthly webinars (cost to nonmembers $79 each)</a:t>
            </a:r>
          </a:p>
          <a:p>
            <a:pPr lvl="0"/>
            <a:r>
              <a:rPr lang="en-US" sz="1200" kern="1200" dirty="0" smtClean="0">
                <a:solidFill>
                  <a:schemeClr val="tx1"/>
                </a:solidFill>
                <a:effectLst/>
                <a:latin typeface="+mn-lt"/>
                <a:ea typeface="+mn-ea"/>
                <a:cs typeface="+mn-cs"/>
              </a:rPr>
              <a:t>Discounts on Institutes study material, CEU.com online courses, and Annual Meeting registration</a:t>
            </a:r>
          </a:p>
          <a:p>
            <a:pPr lvl="0"/>
            <a:r>
              <a:rPr lang="en-US" sz="1200" kern="1200" dirty="0" smtClean="0">
                <a:solidFill>
                  <a:schemeClr val="tx1"/>
                </a:solidFill>
                <a:effectLst/>
                <a:latin typeface="+mn-lt"/>
                <a:ea typeface="+mn-ea"/>
                <a:cs typeface="+mn-cs"/>
              </a:rPr>
              <a:t>Waiver of the $189 CE for CPCUs reporting fee</a:t>
            </a:r>
          </a:p>
          <a:p>
            <a:pPr lvl="0"/>
            <a:r>
              <a:rPr lang="en-US" sz="1200" kern="1200" dirty="0" smtClean="0">
                <a:solidFill>
                  <a:schemeClr val="tx1"/>
                </a:solidFill>
                <a:effectLst/>
                <a:latin typeface="+mn-lt"/>
                <a:ea typeface="+mn-ea"/>
                <a:cs typeface="+mn-cs"/>
              </a:rPr>
              <a:t>Access to our online Knowledge Center featuring over 180 content resources</a:t>
            </a:r>
          </a:p>
          <a:p>
            <a:pPr lvl="0"/>
            <a:r>
              <a:rPr lang="en-US" sz="1200" kern="1200" dirty="0" smtClean="0">
                <a:solidFill>
                  <a:schemeClr val="tx1"/>
                </a:solidFill>
                <a:effectLst/>
                <a:latin typeface="+mn-lt"/>
                <a:ea typeface="+mn-ea"/>
                <a:cs typeface="+mn-cs"/>
              </a:rPr>
              <a:t>Subscription to Insights, our quarterly professional journal</a:t>
            </a:r>
          </a:p>
          <a:p>
            <a:endParaRPr lang="en-US" dirty="0"/>
          </a:p>
        </p:txBody>
      </p:sp>
      <p:sp>
        <p:nvSpPr>
          <p:cNvPr id="4" name="Slide Number Placeholder 3"/>
          <p:cNvSpPr>
            <a:spLocks noGrp="1"/>
          </p:cNvSpPr>
          <p:nvPr>
            <p:ph type="sldNum" sz="quarter" idx="10"/>
          </p:nvPr>
        </p:nvSpPr>
        <p:spPr/>
        <p:txBody>
          <a:bodyPr/>
          <a:lstStyle/>
          <a:p>
            <a:fld id="{BBFD85BB-2889-43E1-8C74-9D40025442A1}" type="slidenum">
              <a:rPr lang="en-US" smtClean="0"/>
              <a:pPr/>
              <a:t>2</a:t>
            </a:fld>
            <a:endParaRPr lang="en-US"/>
          </a:p>
        </p:txBody>
      </p:sp>
    </p:spTree>
    <p:extLst>
      <p:ext uri="{BB962C8B-B14F-4D97-AF65-F5344CB8AC3E}">
        <p14:creationId xmlns:p14="http://schemas.microsoft.com/office/powerpoint/2010/main" val="347553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smtClean="0"/>
          </a:p>
          <a:p>
            <a:r>
              <a:rPr lang="en-US" dirty="0" smtClean="0"/>
              <a:t>Lead more – HAPPY 75</a:t>
            </a:r>
            <a:r>
              <a:rPr lang="en-US" baseline="30000" dirty="0" smtClean="0"/>
              <a:t>th</a:t>
            </a:r>
            <a:r>
              <a:rPr lang="en-US" dirty="0" smtClean="0"/>
              <a:t> Anniversary!!   </a:t>
            </a:r>
          </a:p>
          <a:p>
            <a:pPr lvl="0"/>
            <a:r>
              <a:rPr lang="en-US" sz="1200" kern="1200" dirty="0" smtClean="0">
                <a:solidFill>
                  <a:schemeClr val="tx1"/>
                </a:solidFill>
                <a:effectLst/>
                <a:latin typeface="+mn-lt"/>
                <a:ea typeface="+mn-ea"/>
                <a:cs typeface="+mn-cs"/>
              </a:rPr>
              <a:t>It’s not every day we get to celebrate an accomplishment as extraordinary as 75 years of elevating our industry.  </a:t>
            </a:r>
            <a:endParaRPr lang="en-US" sz="1200" kern="1200" dirty="0" smtClean="0">
              <a:solidFill>
                <a:schemeClr val="tx1"/>
              </a:solidFill>
              <a:effectLst/>
              <a:latin typeface="+mn-lt"/>
              <a:ea typeface="+mn-ea"/>
              <a:cs typeface="+mn-cs"/>
            </a:endParaRPr>
          </a:p>
          <a:p>
            <a:pPr lvl="0"/>
            <a:endParaRPr lang="en-US" sz="1200" b="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75</a:t>
            </a:r>
            <a:r>
              <a:rPr lang="en-US" sz="1200" b="1" kern="1200" baseline="30000" dirty="0" smtClean="0">
                <a:solidFill>
                  <a:schemeClr val="tx1"/>
                </a:solidFill>
                <a:effectLst/>
                <a:latin typeface="+mn-lt"/>
                <a:ea typeface="+mn-ea"/>
                <a:cs typeface="+mn-cs"/>
              </a:rPr>
              <a:t>th</a:t>
            </a:r>
            <a:r>
              <a:rPr lang="en-US"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Logo:</a:t>
            </a:r>
            <a:r>
              <a:rPr lang="en-US" sz="1200" kern="1200" dirty="0" smtClean="0">
                <a:solidFill>
                  <a:schemeClr val="tx1"/>
                </a:solidFill>
                <a:effectLst/>
                <a:latin typeface="+mn-lt"/>
                <a:ea typeface="+mn-ea"/>
                <a:cs typeface="+mn-cs"/>
              </a:rPr>
              <a:t> you’ll know we have something to share on the 75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when you see the logo!</a:t>
            </a:r>
          </a:p>
          <a:p>
            <a:pPr lvl="0"/>
            <a:r>
              <a:rPr lang="en-US" sz="1200" b="1" kern="1200" dirty="0" smtClean="0">
                <a:solidFill>
                  <a:schemeClr val="tx1"/>
                </a:solidFill>
                <a:effectLst/>
                <a:latin typeface="+mn-lt"/>
                <a:ea typeface="+mn-ea"/>
                <a:cs typeface="+mn-cs"/>
              </a:rPr>
              <a:t>Member Spotlights</a:t>
            </a:r>
            <a:r>
              <a:rPr lang="en-US" sz="1200" kern="1200" dirty="0" smtClean="0">
                <a:solidFill>
                  <a:schemeClr val="tx1"/>
                </a:solidFill>
                <a:effectLst/>
                <a:latin typeface="+mn-lt"/>
                <a:ea typeface="+mn-ea"/>
                <a:cs typeface="+mn-cs"/>
              </a:rPr>
              <a:t>: we’ll be highlighting 75 dedicated members and their contributions throughout the year.</a:t>
            </a:r>
          </a:p>
          <a:p>
            <a:pPr lvl="0"/>
            <a:r>
              <a:rPr lang="en-US" sz="1200" b="1" kern="1200" dirty="0" smtClean="0">
                <a:solidFill>
                  <a:schemeClr val="tx1"/>
                </a:solidFill>
                <a:effectLst/>
                <a:latin typeface="+mn-lt"/>
                <a:ea typeface="+mn-ea"/>
                <a:cs typeface="+mn-cs"/>
              </a:rPr>
              <a:t>Throwback Thursday:</a:t>
            </a:r>
            <a:r>
              <a:rPr lang="en-US" sz="1200" kern="1200" dirty="0" smtClean="0">
                <a:solidFill>
                  <a:schemeClr val="tx1"/>
                </a:solidFill>
                <a:effectLst/>
                <a:latin typeface="+mn-lt"/>
                <a:ea typeface="+mn-ea"/>
                <a:cs typeface="+mn-cs"/>
              </a:rPr>
              <a:t> Follow #CPCU75 on our social platforms for a new #TBT each week.</a:t>
            </a:r>
          </a:p>
          <a:p>
            <a:pPr lvl="0"/>
            <a:r>
              <a:rPr lang="en-US" sz="1200" b="1" kern="1200" dirty="0" smtClean="0">
                <a:solidFill>
                  <a:schemeClr val="tx1"/>
                </a:solidFill>
                <a:effectLst/>
                <a:latin typeface="+mn-lt"/>
                <a:ea typeface="+mn-ea"/>
                <a:cs typeface="+mn-cs"/>
              </a:rPr>
              <a:t>Monthly Emails:</a:t>
            </a:r>
            <a:r>
              <a:rPr lang="en-US" sz="1200" kern="1200" dirty="0" smtClean="0">
                <a:solidFill>
                  <a:schemeClr val="tx1"/>
                </a:solidFill>
                <a:effectLst/>
                <a:latin typeface="+mn-lt"/>
                <a:ea typeface="+mn-ea"/>
                <a:cs typeface="+mn-cs"/>
              </a:rPr>
              <a:t> Every month, members will receive a 75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themed email so you can learn more about how far we’ve come.</a:t>
            </a:r>
          </a:p>
          <a:p>
            <a:pPr lvl="0"/>
            <a:r>
              <a:rPr lang="en-US" sz="1200" b="1" kern="1200" dirty="0" smtClean="0">
                <a:solidFill>
                  <a:schemeClr val="tx1"/>
                </a:solidFill>
                <a:effectLst/>
                <a:latin typeface="+mn-lt"/>
                <a:ea typeface="+mn-ea"/>
                <a:cs typeface="+mn-cs"/>
              </a:rPr>
              <a:t>Memory Microsite</a:t>
            </a:r>
            <a:r>
              <a:rPr lang="en-US" sz="1200" kern="1200" dirty="0" smtClean="0">
                <a:solidFill>
                  <a:schemeClr val="tx1"/>
                </a:solidFill>
                <a:effectLst/>
                <a:latin typeface="+mn-lt"/>
                <a:ea typeface="+mn-ea"/>
                <a:cs typeface="+mn-cs"/>
              </a:rPr>
              <a:t>: Share your own memories, stories, and photos– we have BIG plans in store for the content we collect.  Make sure you’re a part of it.</a:t>
            </a:r>
          </a:p>
          <a:p>
            <a:pPr lvl="0"/>
            <a:r>
              <a:rPr lang="en-US" sz="1200" b="1" kern="1200" dirty="0" smtClean="0">
                <a:solidFill>
                  <a:schemeClr val="tx1"/>
                </a:solidFill>
                <a:effectLst/>
                <a:latin typeface="+mn-lt"/>
                <a:ea typeface="+mn-ea"/>
                <a:cs typeface="+mn-cs"/>
              </a:rPr>
              <a:t>Video Clips:</a:t>
            </a:r>
            <a:r>
              <a:rPr lang="en-US" sz="1200" kern="1200" dirty="0" smtClean="0">
                <a:solidFill>
                  <a:schemeClr val="tx1"/>
                </a:solidFill>
                <a:effectLst/>
                <a:latin typeface="+mn-lt"/>
                <a:ea typeface="+mn-ea"/>
                <a:cs typeface="+mn-cs"/>
              </a:rPr>
              <a:t>  look for videos throughout 2019 to see our rich history over the years.</a:t>
            </a:r>
          </a:p>
          <a:p>
            <a:pPr lvl="0"/>
            <a:r>
              <a:rPr lang="en-US" sz="1200" b="1" kern="1200" dirty="0" smtClean="0">
                <a:solidFill>
                  <a:schemeClr val="tx1"/>
                </a:solidFill>
                <a:effectLst/>
                <a:latin typeface="+mn-lt"/>
                <a:ea typeface="+mn-ea"/>
                <a:cs typeface="+mn-cs"/>
              </a:rPr>
              <a:t>75</a:t>
            </a:r>
            <a:r>
              <a:rPr lang="en-US" sz="1200" b="1" kern="1200" baseline="30000" dirty="0" smtClean="0">
                <a:solidFill>
                  <a:schemeClr val="tx1"/>
                </a:solidFill>
                <a:effectLst/>
                <a:latin typeface="+mn-lt"/>
                <a:ea typeface="+mn-ea"/>
                <a:cs typeface="+mn-cs"/>
              </a:rPr>
              <a:t>th</a:t>
            </a:r>
            <a:r>
              <a:rPr lang="en-US" sz="1200" b="1" kern="1200" dirty="0" smtClean="0">
                <a:solidFill>
                  <a:schemeClr val="tx1"/>
                </a:solidFill>
                <a:effectLst/>
                <a:latin typeface="+mn-lt"/>
                <a:ea typeface="+mn-ea"/>
                <a:cs typeface="+mn-cs"/>
              </a:rPr>
              <a:t> anniversary pins:</a:t>
            </a:r>
            <a:r>
              <a:rPr lang="en-US" sz="1200" kern="1200" dirty="0" smtClean="0">
                <a:solidFill>
                  <a:schemeClr val="tx1"/>
                </a:solidFill>
                <a:effectLst/>
                <a:latin typeface="+mn-lt"/>
                <a:ea typeface="+mn-ea"/>
                <a:cs typeface="+mn-cs"/>
              </a:rPr>
              <a:t> Don’t miss your chance to get a commemorative pin!  We will have these available for our volunteer leaders at this year’s </a:t>
            </a:r>
            <a:r>
              <a:rPr lang="en-US" sz="1200" u="sng" kern="1200" dirty="0" smtClean="0">
                <a:solidFill>
                  <a:schemeClr val="tx1"/>
                </a:solidFill>
                <a:effectLst/>
                <a:latin typeface="+mn-lt"/>
                <a:ea typeface="+mn-ea"/>
                <a:cs typeface="+mn-cs"/>
                <a:hlinkClick r:id="rId3"/>
              </a:rPr>
              <a:t>Leadership Summit</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4"/>
              </a:rPr>
              <a:t>Regional Meetings</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	I also have pins for the New Designees</a:t>
            </a:r>
            <a:r>
              <a:rPr lang="en-US" sz="1200" kern="1200" baseline="0" dirty="0" smtClean="0">
                <a:solidFill>
                  <a:schemeClr val="tx1"/>
                </a:solidFill>
                <a:effectLst/>
                <a:latin typeface="+mn-lt"/>
                <a:ea typeface="+mn-ea"/>
                <a:cs typeface="+mn-cs"/>
              </a:rPr>
              <a:t> today too </a:t>
            </a:r>
            <a:r>
              <a:rPr lang="en-US" sz="1200" kern="1200" baseline="0" dirty="0" smtClean="0">
                <a:solidFill>
                  <a:schemeClr val="tx1"/>
                </a:solidFill>
                <a:effectLst/>
                <a:latin typeface="+mn-lt"/>
                <a:ea typeface="+mn-ea"/>
                <a:cs typeface="+mn-cs"/>
                <a:sym typeface="Wingdings" panose="05000000000000000000" pitchFamily="2" charset="2"/>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2019 Annual Meeting celebrations: </a:t>
            </a:r>
            <a:r>
              <a:rPr lang="en-US" sz="1200" kern="1200" dirty="0" smtClean="0">
                <a:solidFill>
                  <a:schemeClr val="tx1"/>
                </a:solidFill>
                <a:effectLst/>
                <a:latin typeface="+mn-lt"/>
                <a:ea typeface="+mn-ea"/>
                <a:cs typeface="+mn-cs"/>
              </a:rPr>
              <a:t>Make this our best conference yet!  We want to see all our members in New Orleans as we toast to our anniversary and celebrate 75 years of accomplishment and success.</a:t>
            </a:r>
          </a:p>
          <a:p>
            <a:pPr lvl="0"/>
            <a:r>
              <a:rPr lang="en-US" sz="1200" b="1" kern="1200" dirty="0" smtClean="0">
                <a:solidFill>
                  <a:schemeClr val="tx1"/>
                </a:solidFill>
                <a:effectLst/>
                <a:latin typeface="+mn-lt"/>
                <a:ea typeface="+mn-ea"/>
                <a:cs typeface="+mn-cs"/>
              </a:rPr>
              <a:t>Insights Special Features:</a:t>
            </a:r>
            <a:r>
              <a:rPr lang="en-US" sz="1200" kern="1200" dirty="0" smtClean="0">
                <a:solidFill>
                  <a:schemeClr val="tx1"/>
                </a:solidFill>
                <a:effectLst/>
                <a:latin typeface="+mn-lt"/>
                <a:ea typeface="+mn-ea"/>
                <a:cs typeface="+mn-cs"/>
              </a:rPr>
              <a:t>  Expect to see glimpses of our publication history in your 2019 issues culminating in a special celebratory Collector’s Edition in the winter.</a:t>
            </a:r>
          </a:p>
          <a:p>
            <a:pPr lvl="0"/>
            <a:r>
              <a:rPr lang="en-US" sz="1200" b="1" kern="1200" dirty="0" smtClean="0">
                <a:solidFill>
                  <a:schemeClr val="tx1"/>
                </a:solidFill>
                <a:effectLst/>
                <a:latin typeface="+mn-lt"/>
                <a:ea typeface="+mn-ea"/>
                <a:cs typeface="+mn-cs"/>
              </a:rPr>
              <a:t>Volunteer Toolkit:</a:t>
            </a:r>
            <a:r>
              <a:rPr lang="en-US" sz="1200" kern="1200" dirty="0" smtClean="0">
                <a:solidFill>
                  <a:schemeClr val="tx1"/>
                </a:solidFill>
                <a:effectLst/>
                <a:latin typeface="+mn-lt"/>
                <a:ea typeface="+mn-ea"/>
                <a:cs typeface="+mn-cs"/>
              </a:rPr>
              <a:t>  Look forward to receiving a 75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anniversary toolkit with even more tips on what you can do to celebrate at your local chapters, events, and more.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BFD85BB-2889-43E1-8C74-9D40025442A1}" type="slidenum">
              <a:rPr lang="en-US" smtClean="0"/>
              <a:pPr/>
              <a:t>3</a:t>
            </a:fld>
            <a:endParaRPr lang="en-US"/>
          </a:p>
        </p:txBody>
      </p:sp>
    </p:spTree>
    <p:extLst>
      <p:ext uri="{BB962C8B-B14F-4D97-AF65-F5344CB8AC3E}">
        <p14:creationId xmlns:p14="http://schemas.microsoft.com/office/powerpoint/2010/main" val="328538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how can we sustain</a:t>
            </a:r>
            <a:r>
              <a:rPr lang="en-US" baseline="0" dirty="0" smtClean="0"/>
              <a:t> and grow our membership.  One person at a time.  My theme for my Presidency this year has been the POWER OF ONE…..</a:t>
            </a:r>
          </a:p>
          <a:p>
            <a:endParaRPr lang="en-US" baseline="0" dirty="0" smtClean="0"/>
          </a:p>
          <a:p>
            <a:r>
              <a:rPr lang="en-US" baseline="0" dirty="0" smtClean="0"/>
              <a:t>I firmly believe that one person can make a difference.  What if each of our members asked just one person to attend a CPCU event with them?  Imagine the collective impact that would be?! </a:t>
            </a:r>
            <a:r>
              <a:rPr lang="en-US" dirty="0" smtClean="0"/>
              <a:t>What will your contribution</a:t>
            </a:r>
            <a:r>
              <a:rPr lang="en-US" baseline="0" dirty="0" smtClean="0"/>
              <a:t> be? </a:t>
            </a:r>
          </a:p>
          <a:p>
            <a:endParaRPr lang="en-US" baseline="0" dirty="0" smtClean="0"/>
          </a:p>
          <a:p>
            <a:r>
              <a:rPr lang="en-US" sz="1200" kern="1200" dirty="0" smtClean="0">
                <a:solidFill>
                  <a:schemeClr val="tx1"/>
                </a:solidFill>
                <a:effectLst/>
                <a:latin typeface="+mn-lt"/>
                <a:ea typeface="+mn-ea"/>
                <a:cs typeface="+mn-cs"/>
              </a:rPr>
              <a:t>Think of your colleagues, coworkers, and team members – who are </a:t>
            </a:r>
            <a:r>
              <a:rPr lang="en-US" sz="1200" b="1" i="1" u="sng" kern="1200" dirty="0" smtClean="0">
                <a:solidFill>
                  <a:schemeClr val="tx1"/>
                </a:solidFill>
                <a:effectLst/>
                <a:latin typeface="+mn-lt"/>
                <a:ea typeface="+mn-ea"/>
                <a:cs typeface="+mn-cs"/>
              </a:rPr>
              <a:t>your go-getters</a:t>
            </a:r>
            <a:r>
              <a:rPr lang="en-US" sz="1200" kern="1200" dirty="0" smtClean="0">
                <a:solidFill>
                  <a:schemeClr val="tx1"/>
                </a:solidFill>
                <a:effectLst/>
                <a:latin typeface="+mn-lt"/>
                <a:ea typeface="+mn-ea"/>
                <a:cs typeface="+mn-cs"/>
              </a:rPr>
              <a:t>?  Those motivated, enthusiastic individuals always searching for that next challenge.  The ones we quite simply just “see something” in.  Identify that person and ask them to get involved.  I have no doubt we each remember that special someone who first saw something in us, that person who helped us realize our true potential.  I’m asking you to pay that forward.  </a:t>
            </a:r>
            <a:r>
              <a:rPr lang="en-US" sz="1200" b="1" i="1" u="sng" kern="1200" dirty="0" smtClean="0">
                <a:solidFill>
                  <a:schemeClr val="tx1"/>
                </a:solidFill>
                <a:effectLst/>
                <a:latin typeface="+mn-lt"/>
                <a:ea typeface="+mn-ea"/>
                <a:cs typeface="+mn-cs"/>
              </a:rPr>
              <a:t>A single, personal ask cannot be underestimated – it is more powerful than you can ever imagine.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plan to engage your go-getters, </a:t>
            </a:r>
            <a:r>
              <a:rPr lang="en-US" sz="1200" b="1" i="1" u="sng" kern="1200" dirty="0" smtClean="0">
                <a:solidFill>
                  <a:schemeClr val="tx1"/>
                </a:solidFill>
                <a:effectLst/>
                <a:latin typeface="+mn-lt"/>
                <a:ea typeface="+mn-ea"/>
                <a:cs typeface="+mn-cs"/>
              </a:rPr>
              <a:t>consistent and frequent communication will be key</a:t>
            </a:r>
            <a:r>
              <a:rPr lang="en-US" sz="1200" kern="1200" dirty="0" smtClean="0">
                <a:solidFill>
                  <a:schemeClr val="tx1"/>
                </a:solidFill>
                <a:effectLst/>
                <a:latin typeface="+mn-lt"/>
                <a:ea typeface="+mn-ea"/>
                <a:cs typeface="+mn-cs"/>
              </a:rPr>
              <a:t> and I’m so excited to share with you the </a:t>
            </a:r>
            <a:r>
              <a:rPr lang="en-US" sz="1200" b="1" kern="1200" dirty="0" smtClean="0">
                <a:solidFill>
                  <a:schemeClr val="tx1"/>
                </a:solidFill>
                <a:effectLst/>
                <a:latin typeface="+mn-lt"/>
                <a:ea typeface="+mn-ea"/>
                <a:cs typeface="+mn-cs"/>
              </a:rPr>
              <a:t>2019 CPCU Society Messaging Toolkit.</a:t>
            </a:r>
            <a:r>
              <a:rPr lang="en-US" sz="1200" kern="1200" dirty="0" smtClean="0">
                <a:solidFill>
                  <a:schemeClr val="tx1"/>
                </a:solidFill>
                <a:effectLst/>
                <a:latin typeface="+mn-lt"/>
                <a:ea typeface="+mn-ea"/>
                <a:cs typeface="+mn-cs"/>
              </a:rPr>
              <a:t>  I believe that with consistent messaging combined with our personal success stories, we can make more of an impact than ever before.  </a:t>
            </a:r>
          </a:p>
          <a:p>
            <a:r>
              <a:rPr lang="en-US" sz="1200" kern="1200" dirty="0" smtClean="0">
                <a:solidFill>
                  <a:schemeClr val="tx1"/>
                </a:solidFill>
                <a:effectLst/>
                <a:latin typeface="+mn-lt"/>
                <a:ea typeface="+mn-ea"/>
                <a:cs typeface="+mn-cs"/>
              </a:rPr>
              <a:t>But it doesn’t stop there.  We need to know what’s working, what you need, and especially your success stories.  </a:t>
            </a:r>
            <a:r>
              <a:rPr lang="en-US" sz="1200" u="sng" kern="1200" dirty="0" smtClean="0">
                <a:solidFill>
                  <a:schemeClr val="tx1"/>
                </a:solidFill>
                <a:effectLst/>
                <a:latin typeface="+mn-lt"/>
                <a:ea typeface="+mn-ea"/>
                <a:cs typeface="+mn-cs"/>
                <a:hlinkClick r:id="rId3"/>
              </a:rPr>
              <a:t>Email Jessie Gaudio</a:t>
            </a:r>
            <a:r>
              <a:rPr lang="en-US" sz="1200" kern="1200" dirty="0" smtClean="0">
                <a:solidFill>
                  <a:schemeClr val="tx1"/>
                </a:solidFill>
                <a:effectLst/>
                <a:latin typeface="+mn-lt"/>
                <a:ea typeface="+mn-ea"/>
                <a:cs typeface="+mn-cs"/>
              </a:rPr>
              <a:t>, Senior Director of Membership, to share any feedback you have.</a:t>
            </a:r>
          </a:p>
          <a:p>
            <a:endParaRPr lang="en-US" dirty="0"/>
          </a:p>
        </p:txBody>
      </p:sp>
      <p:sp>
        <p:nvSpPr>
          <p:cNvPr id="4" name="Slide Number Placeholder 3"/>
          <p:cNvSpPr>
            <a:spLocks noGrp="1"/>
          </p:cNvSpPr>
          <p:nvPr>
            <p:ph type="sldNum" sz="quarter" idx="10"/>
          </p:nvPr>
        </p:nvSpPr>
        <p:spPr/>
        <p:txBody>
          <a:bodyPr/>
          <a:lstStyle/>
          <a:p>
            <a:fld id="{BBFD85BB-2889-43E1-8C74-9D40025442A1}" type="slidenum">
              <a:rPr lang="en-US" smtClean="0"/>
              <a:pPr/>
              <a:t>4</a:t>
            </a:fld>
            <a:endParaRPr lang="en-US"/>
          </a:p>
        </p:txBody>
      </p:sp>
    </p:spTree>
    <p:extLst>
      <p:ext uri="{BB962C8B-B14F-4D97-AF65-F5344CB8AC3E}">
        <p14:creationId xmlns:p14="http://schemas.microsoft.com/office/powerpoint/2010/main" val="125599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we all got here today….opportunity to grow in our industry, be part of an elite group</a:t>
            </a:r>
            <a:r>
              <a:rPr lang="en-US" b="1" baseline="0" dirty="0" smtClean="0"/>
              <a:t> of professionals – only 2% of our industry actually attain the CPCU Designation.  </a:t>
            </a:r>
            <a:endParaRPr lang="en-US" b="1" dirty="0" smtClean="0"/>
          </a:p>
          <a:p>
            <a:endParaRPr lang="en-US" b="1" dirty="0" smtClean="0"/>
          </a:p>
          <a:p>
            <a:r>
              <a:rPr lang="en-US" b="1" dirty="0" smtClean="0"/>
              <a:t>Education</a:t>
            </a:r>
            <a:r>
              <a:rPr lang="en-US" dirty="0" smtClean="0"/>
              <a:t/>
            </a:r>
            <a:br>
              <a:rPr lang="en-US" dirty="0" smtClean="0"/>
            </a:br>
            <a:r>
              <a:rPr lang="en-US" dirty="0" smtClean="0"/>
              <a:t>CPCUs pass eight national exams on topics including insurance law, accounting, risk management, and ethics. CPCUs continually update their base of insurance expertise by participating in technical and professional development workshops and seminars.</a:t>
            </a:r>
          </a:p>
          <a:p>
            <a:r>
              <a:rPr lang="en-US" b="1" dirty="0" smtClean="0"/>
              <a:t>Ethics</a:t>
            </a:r>
            <a:r>
              <a:rPr lang="en-US" dirty="0" smtClean="0"/>
              <a:t/>
            </a:r>
            <a:br>
              <a:rPr lang="en-US" dirty="0" smtClean="0"/>
            </a:br>
            <a:r>
              <a:rPr lang="en-US" dirty="0" smtClean="0"/>
              <a:t>CPCUs promise to abide by a Code of Professional Ethics, placing their clients’ needs before their own.</a:t>
            </a:r>
          </a:p>
          <a:p>
            <a:r>
              <a:rPr lang="en-US" b="1" dirty="0" smtClean="0"/>
              <a:t>Experiences</a:t>
            </a:r>
            <a:r>
              <a:rPr lang="en-US" dirty="0" smtClean="0"/>
              <a:t/>
            </a:r>
            <a:br>
              <a:rPr lang="en-US" dirty="0" smtClean="0"/>
            </a:br>
            <a:r>
              <a:rPr lang="en-US" dirty="0" smtClean="0"/>
              <a:t>CPCUs meet an experience requirement to become a CPCU and have proven insurance expertise and knowledge.</a:t>
            </a:r>
          </a:p>
          <a:p>
            <a:endParaRPr lang="en-US" dirty="0" smtClean="0"/>
          </a:p>
          <a:p>
            <a:r>
              <a:rPr lang="en-US" dirty="0" smtClean="0"/>
              <a:t>And oh gosh, all that studying….</a:t>
            </a:r>
            <a:endParaRPr lang="en-US" dirty="0"/>
          </a:p>
        </p:txBody>
      </p:sp>
      <p:sp>
        <p:nvSpPr>
          <p:cNvPr id="4" name="Slide Number Placeholder 3"/>
          <p:cNvSpPr>
            <a:spLocks noGrp="1"/>
          </p:cNvSpPr>
          <p:nvPr>
            <p:ph type="sldNum" sz="quarter" idx="10"/>
          </p:nvPr>
        </p:nvSpPr>
        <p:spPr/>
        <p:txBody>
          <a:bodyPr/>
          <a:lstStyle/>
          <a:p>
            <a:fld id="{BBFD85BB-2889-43E1-8C74-9D40025442A1}" type="slidenum">
              <a:rPr lang="en-US" smtClean="0"/>
              <a:pPr/>
              <a:t>5</a:t>
            </a:fld>
            <a:endParaRPr lang="en-US"/>
          </a:p>
        </p:txBody>
      </p:sp>
    </p:spTree>
    <p:extLst>
      <p:ext uri="{BB962C8B-B14F-4D97-AF65-F5344CB8AC3E}">
        <p14:creationId xmlns:p14="http://schemas.microsoft.com/office/powerpoint/2010/main" val="66476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I like to take</a:t>
            </a:r>
            <a:r>
              <a:rPr lang="en-US" baseline="0" dirty="0" smtClean="0"/>
              <a:t> a few minutes and share where the CPCU Society is headed.</a:t>
            </a:r>
          </a:p>
          <a:p>
            <a:r>
              <a:rPr lang="en-US" baseline="0" dirty="0" smtClean="0"/>
              <a:t>Last November, I pulled LC team together and we focused on our future as an organization.</a:t>
            </a:r>
          </a:p>
          <a:p>
            <a:r>
              <a:rPr lang="en-US" baseline="0" dirty="0" smtClean="0"/>
              <a:t>What were our must haves, changes we needed to make to evolve with our industry, stop doing, start doing and revamp/enhance.</a:t>
            </a:r>
          </a:p>
          <a:p>
            <a:endParaRPr lang="en-US" baseline="0" dirty="0" smtClean="0"/>
          </a:p>
          <a:p>
            <a:r>
              <a:rPr lang="en-US" baseline="0" dirty="0" smtClean="0"/>
              <a:t>These are the 4 strategies.  Everything we are working on, when I say we, the CPCU paid staff and the CPCU volunteers.  Every project and decision must fall under one of these strategies.  If it does not, it goes on the FUTURE WISH LIST.</a:t>
            </a:r>
          </a:p>
          <a:p>
            <a:endParaRPr lang="en-US" baseline="0" dirty="0" smtClean="0"/>
          </a:p>
          <a:p>
            <a:r>
              <a:rPr lang="en-US" baseline="0" dirty="0" smtClean="0"/>
              <a:t>So let’s walk through this briefly……</a:t>
            </a:r>
            <a:r>
              <a:rPr lang="en-US" dirty="0" smtClean="0"/>
              <a:t>What </a:t>
            </a:r>
            <a:r>
              <a:rPr lang="en-US" dirty="0" smtClean="0"/>
              <a:t>is the CPCU Society working on</a:t>
            </a:r>
            <a:r>
              <a:rPr lang="en-US" dirty="0" smtClean="0"/>
              <a:t>?</a:t>
            </a:r>
          </a:p>
          <a:p>
            <a:endParaRPr lang="en-US" dirty="0" smtClean="0"/>
          </a:p>
          <a:p>
            <a:r>
              <a:rPr lang="en-US" dirty="0" smtClean="0"/>
              <a:t>Here is what we are committed</a:t>
            </a:r>
            <a:r>
              <a:rPr lang="en-US" baseline="0" dirty="0" smtClean="0"/>
              <a:t> to help us all get there….where is there:</a:t>
            </a:r>
          </a:p>
          <a:p>
            <a:r>
              <a:rPr lang="en-US" baseline="0" dirty="0" smtClean="0"/>
              <a:t>Strategy #1 – how do we want to get there:</a:t>
            </a:r>
          </a:p>
          <a:p>
            <a:r>
              <a:rPr lang="en-US" baseline="0" dirty="0" smtClean="0"/>
              <a:t>Increase relevant, innovative educational opportunities that result in increased participation</a:t>
            </a:r>
          </a:p>
          <a:p>
            <a:r>
              <a:rPr lang="en-US" baseline="0" dirty="0" smtClean="0"/>
              <a:t>Increase visibility through partnerships with other industry organizations</a:t>
            </a:r>
          </a:p>
          <a:p>
            <a:r>
              <a:rPr lang="en-US" baseline="0" dirty="0" smtClean="0"/>
              <a:t>Increase communication of our value proposition through multiple channels</a:t>
            </a:r>
          </a:p>
          <a:p>
            <a:r>
              <a:rPr lang="en-US" baseline="0" dirty="0" smtClean="0"/>
              <a:t>	Revamped vision and mission statements</a:t>
            </a:r>
          </a:p>
          <a:p>
            <a:r>
              <a:rPr lang="en-US" baseline="0" dirty="0" smtClean="0"/>
              <a:t>Develop strategies to engage the next generation and be their community</a:t>
            </a:r>
          </a:p>
          <a:p>
            <a:r>
              <a:rPr lang="en-US" baseline="0" dirty="0" smtClean="0"/>
              <a:t>Revamp events to support goals</a:t>
            </a:r>
          </a:p>
          <a:p>
            <a:r>
              <a:rPr lang="en-US" baseline="0" dirty="0" smtClean="0"/>
              <a:t>	The Annual Meeting being renamed, change from the Annual Party to the GO-TO insurance symposium</a:t>
            </a:r>
          </a:p>
          <a:p>
            <a:r>
              <a:rPr lang="en-US" baseline="0" dirty="0" smtClean="0"/>
              <a:t>	The New Designee celebration on the last night, not the first full day, who wants to get up and attend meetings a night after the party?</a:t>
            </a:r>
          </a:p>
          <a:p>
            <a:endParaRPr lang="en-US" baseline="0" dirty="0" smtClean="0"/>
          </a:p>
          <a:p>
            <a:r>
              <a:rPr lang="en-US" baseline="0" dirty="0" smtClean="0"/>
              <a:t>#2 increase communications around the value of the CPCU membership</a:t>
            </a:r>
          </a:p>
          <a:p>
            <a:r>
              <a:rPr lang="en-US" baseline="0" dirty="0" smtClean="0"/>
              <a:t>Increase awareness of the correlation between CPCUs and business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We have been working on the restructure of our Interest Groups. </a:t>
            </a:r>
            <a:r>
              <a:rPr lang="en-US" sz="1200" kern="1200" dirty="0" smtClean="0">
                <a:solidFill>
                  <a:schemeClr val="tx1"/>
                </a:solidFill>
                <a:effectLst/>
                <a:latin typeface="+mn-lt"/>
                <a:ea typeface="+mn-ea"/>
                <a:cs typeface="+mn-cs"/>
              </a:rPr>
              <a:t>The underlying goal is to enhance the value and relevance of the interest groups for the benefit of all society members.</a:t>
            </a:r>
          </a:p>
          <a:p>
            <a:endParaRPr lang="en-US" baseline="0" dirty="0" smtClean="0"/>
          </a:p>
          <a:p>
            <a:r>
              <a:rPr lang="en-US" baseline="0" dirty="0" smtClean="0"/>
              <a:t>Promotion membership thru enhanced visibility of the CPCU designation and the Society across the Risk Management industry</a:t>
            </a:r>
          </a:p>
          <a:p>
            <a:r>
              <a:rPr lang="en-US" baseline="0" dirty="0" smtClean="0"/>
              <a:t>	Local chapters are partnering with RIMS, local colleges, etc.  Great ways to partner in our communities.</a:t>
            </a:r>
          </a:p>
          <a:p>
            <a:r>
              <a:rPr lang="en-US" baseline="0" dirty="0" smtClean="0"/>
              <a:t>	CPCU is considering partnerships in the future</a:t>
            </a:r>
          </a:p>
          <a:p>
            <a:endParaRPr lang="en-US" baseline="0" dirty="0" smtClean="0"/>
          </a:p>
          <a:p>
            <a:r>
              <a:rPr lang="en-US" baseline="0" dirty="0" smtClean="0"/>
              <a:t>#3 Increase membership</a:t>
            </a:r>
          </a:p>
          <a:p>
            <a:r>
              <a:rPr lang="en-US" baseline="0" dirty="0" smtClean="0"/>
              <a:t>Strengthen the value proposition and provide relevant benefits</a:t>
            </a:r>
          </a:p>
          <a:p>
            <a:endParaRPr lang="en-US" baseline="0" dirty="0" smtClean="0"/>
          </a:p>
          <a:p>
            <a:r>
              <a:rPr lang="en-US" baseline="0" dirty="0" smtClean="0"/>
              <a:t>We have been membership decline, this is real along many organizations right now, we need to keep getting better at promoting our community as the WANNA BE THERE PLACE and Hang with really cool insurance people</a:t>
            </a:r>
          </a:p>
          <a:p>
            <a:endParaRPr lang="en-US" baseline="0" dirty="0" smtClean="0"/>
          </a:p>
          <a:p>
            <a:r>
              <a:rPr lang="en-US" baseline="0" dirty="0" smtClean="0"/>
              <a:t>#4 Explore how to involve and engage membership in a social responsibility initiative.</a:t>
            </a:r>
          </a:p>
          <a:p>
            <a:endParaRPr lang="en-US" baseline="0" dirty="0" smtClean="0"/>
          </a:p>
          <a:p>
            <a:r>
              <a:rPr lang="en-US" baseline="0" dirty="0" smtClean="0"/>
              <a:t>In San Diego Annual Meeting, we featured the ____________________ as our philanthropy for members.  We will continue this in NOLA.</a:t>
            </a:r>
          </a:p>
          <a:p>
            <a:endParaRPr lang="en-US" dirty="0"/>
          </a:p>
        </p:txBody>
      </p:sp>
      <p:sp>
        <p:nvSpPr>
          <p:cNvPr id="4" name="Slide Number Placeholder 3"/>
          <p:cNvSpPr>
            <a:spLocks noGrp="1"/>
          </p:cNvSpPr>
          <p:nvPr>
            <p:ph type="sldNum" sz="quarter" idx="10"/>
          </p:nvPr>
        </p:nvSpPr>
        <p:spPr/>
        <p:txBody>
          <a:bodyPr/>
          <a:lstStyle/>
          <a:p>
            <a:fld id="{BBFD85BB-2889-43E1-8C74-9D40025442A1}" type="slidenum">
              <a:rPr lang="en-US" smtClean="0"/>
              <a:pPr/>
              <a:t>6</a:t>
            </a:fld>
            <a:endParaRPr lang="en-US"/>
          </a:p>
        </p:txBody>
      </p:sp>
    </p:spTree>
    <p:extLst>
      <p:ext uri="{BB962C8B-B14F-4D97-AF65-F5344CB8AC3E}">
        <p14:creationId xmlns:p14="http://schemas.microsoft.com/office/powerpoint/2010/main" val="424317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So let’s get to the heart</a:t>
            </a:r>
            <a:r>
              <a:rPr lang="en-US" baseline="0" dirty="0" smtClean="0"/>
              <a:t> of our organization, our members.  One of our strategies is to increase membership.  Let’s now welcome our new designees into our premier CPCU Society with our ND conferment….</a:t>
            </a:r>
          </a:p>
          <a:p>
            <a:endParaRPr lang="en-US" baseline="0" dirty="0" smtClean="0"/>
          </a:p>
          <a:p>
            <a:r>
              <a:rPr lang="en-US" dirty="0" smtClean="0"/>
              <a:t>WILL CONDUCT</a:t>
            </a:r>
            <a:r>
              <a:rPr lang="en-US" baseline="0" dirty="0" smtClean="0"/>
              <a:t> THE NEW DESIGNEE conferment here…..</a:t>
            </a:r>
            <a:endParaRPr lang="en-US" dirty="0" smtClean="0"/>
          </a:p>
          <a:p>
            <a:endParaRPr lang="en-US" dirty="0" smtClean="0"/>
          </a:p>
          <a:p>
            <a:r>
              <a:rPr lang="en-US" dirty="0" smtClean="0"/>
              <a:t>Be a life long learner – the spirit of this term is relevant in today’s every changing world.  Continue learning throughout your working life.  It will enable you to maintain the high level of technical competence expected from today’s professionals.  It helps us stay relevant in times of ever changing work landscapes. And</a:t>
            </a:r>
            <a:r>
              <a:rPr lang="en-US" baseline="0" dirty="0" smtClean="0"/>
              <a:t> I would like to add, if you are interested in learning more about leadership what a better time that to be a leader in your local chapter – this translates into opportunities in your organization and in the insurance industry!! </a:t>
            </a:r>
            <a:endParaRPr lang="en-US" dirty="0" smtClean="0"/>
          </a:p>
          <a:p>
            <a:endParaRPr lang="en-US" dirty="0" smtClean="0"/>
          </a:p>
          <a:p>
            <a:r>
              <a:rPr lang="en-US" dirty="0" smtClean="0"/>
              <a:t>Second, accept willingly the responsibilities of the CPCU designation that accompany rights and privileges.</a:t>
            </a:r>
          </a:p>
          <a:p>
            <a:r>
              <a:rPr lang="en-US" dirty="0" smtClean="0"/>
              <a:t>	Conduct yourself honorably and with dignity</a:t>
            </a:r>
          </a:p>
          <a:p>
            <a:r>
              <a:rPr lang="en-US" dirty="0" smtClean="0"/>
              <a:t>	Avoid practices what would bring dishonor or reproach on your profession and the CPCU designation</a:t>
            </a:r>
          </a:p>
          <a:p>
            <a:r>
              <a:rPr lang="en-US" dirty="0" smtClean="0"/>
              <a:t>	Refrain from whatever it, or might be commercialization of misuse of the designation.</a:t>
            </a:r>
          </a:p>
          <a:p>
            <a:endParaRPr lang="en-US" dirty="0" smtClean="0"/>
          </a:p>
          <a:p>
            <a:r>
              <a:rPr lang="en-US" dirty="0" smtClean="0"/>
              <a:t>Third, as I stated earlier, become an active member of the CPCU Society.  Your association wit your peers in your professional society will give you a variety of opportunities for professional friendships, continued learning, public service, and personal growth.  And finally in your business activities, faithfully adhere to the highest ethical standards.  </a:t>
            </a:r>
          </a:p>
          <a:p>
            <a:r>
              <a:rPr lang="en-US" dirty="0" smtClean="0"/>
              <a:t>Lastly,</a:t>
            </a:r>
            <a:r>
              <a:rPr lang="en-US" baseline="0" dirty="0" smtClean="0"/>
              <a:t> </a:t>
            </a:r>
            <a:r>
              <a:rPr lang="en-US" dirty="0" smtClean="0"/>
              <a:t>As a CPCU designee, you agreed to maintain the standards set by the American Institute’s Code of Professional Ethics.  There standards will continue to guide you as you serve others.</a:t>
            </a:r>
          </a:p>
          <a:p>
            <a:endParaRPr lang="en-US" dirty="0" smtClean="0"/>
          </a:p>
          <a:p>
            <a:r>
              <a:rPr lang="en-US" dirty="0" smtClean="0"/>
              <a:t>My question is – Are you ready? </a:t>
            </a:r>
          </a:p>
          <a:p>
            <a:endParaRPr lang="en-US" dirty="0"/>
          </a:p>
        </p:txBody>
      </p:sp>
      <p:sp>
        <p:nvSpPr>
          <p:cNvPr id="4" name="Slide Number Placeholder 3"/>
          <p:cNvSpPr>
            <a:spLocks noGrp="1"/>
          </p:cNvSpPr>
          <p:nvPr>
            <p:ph type="sldNum" sz="quarter" idx="10"/>
          </p:nvPr>
        </p:nvSpPr>
        <p:spPr/>
        <p:txBody>
          <a:bodyPr/>
          <a:lstStyle/>
          <a:p>
            <a:fld id="{BBFD85BB-2889-43E1-8C74-9D40025442A1}" type="slidenum">
              <a:rPr lang="en-US" smtClean="0"/>
              <a:pPr/>
              <a:t>7</a:t>
            </a:fld>
            <a:endParaRPr lang="en-US"/>
          </a:p>
        </p:txBody>
      </p:sp>
    </p:spTree>
    <p:extLst>
      <p:ext uri="{BB962C8B-B14F-4D97-AF65-F5344CB8AC3E}">
        <p14:creationId xmlns:p14="http://schemas.microsoft.com/office/powerpoint/2010/main" val="41460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Opportunities are abundant</a:t>
            </a:r>
          </a:p>
          <a:p>
            <a:endParaRPr lang="en-US" dirty="0" smtClean="0"/>
          </a:p>
          <a:p>
            <a:r>
              <a:rPr lang="en-US" dirty="0" smtClean="0"/>
              <a:t>Your CPCU Society wants you to share your talents and skills with others.  Whether that be in your local chapter, serving your community OR to the global stage learning and sharing your talents with our European insurance friends.  </a:t>
            </a:r>
          </a:p>
          <a:p>
            <a:endParaRPr lang="en-US" dirty="0" smtClean="0"/>
          </a:p>
          <a:p>
            <a:r>
              <a:rPr lang="en-US" dirty="0" smtClean="0"/>
              <a:t>Get to know the CPCU members in your local chapter.  Join a committee?  What interests you?  Serving others comes back 10 fold.  If you are interested in leadership at your company, maybe this is a good time to test the waters?  Volunteer leadership is free and we welcome the opportunity to see you grow. </a:t>
            </a:r>
          </a:p>
          <a:p>
            <a:endParaRPr lang="en-US" dirty="0" smtClean="0"/>
          </a:p>
          <a:p>
            <a:r>
              <a:rPr lang="en-US" dirty="0" smtClean="0"/>
              <a:t>In my CPCU journey, I have had the pleasure of meeting some of the most amazing people and growing my CPCU community has been a journey of cherished friendships and valued insurance partnerships.  </a:t>
            </a:r>
          </a:p>
          <a:p>
            <a:endParaRPr lang="en-US" dirty="0" smtClean="0"/>
          </a:p>
          <a:p>
            <a:pPr defTabSz="931774">
              <a:defRPr/>
            </a:pPr>
            <a:r>
              <a:rPr lang="en-US" dirty="0" smtClean="0"/>
              <a:t>I stand firm on the belief</a:t>
            </a:r>
            <a:r>
              <a:rPr lang="en-US" baseline="0" dirty="0" smtClean="0"/>
              <a:t> that the </a:t>
            </a:r>
            <a:r>
              <a:rPr lang="en-US" dirty="0" smtClean="0"/>
              <a:t>power is yours or mine alone. </a:t>
            </a:r>
            <a:r>
              <a:rPr lang="en-US" b="1" baseline="0" dirty="0" smtClean="0"/>
              <a:t>The Power of One!  </a:t>
            </a:r>
            <a:r>
              <a:rPr lang="en-US" baseline="0" dirty="0" smtClean="0"/>
              <a:t>Because you along control what you put into the CPCU community and what you get out of your involvement with the CPCU Society!   </a:t>
            </a:r>
            <a:endParaRPr lang="en-US" dirty="0" smtClean="0"/>
          </a:p>
          <a:p>
            <a:endParaRPr lang="en-US" dirty="0"/>
          </a:p>
        </p:txBody>
      </p:sp>
      <p:sp>
        <p:nvSpPr>
          <p:cNvPr id="4" name="Slide Number Placeholder 3"/>
          <p:cNvSpPr>
            <a:spLocks noGrp="1"/>
          </p:cNvSpPr>
          <p:nvPr>
            <p:ph type="sldNum" sz="quarter" idx="10"/>
          </p:nvPr>
        </p:nvSpPr>
        <p:spPr/>
        <p:txBody>
          <a:bodyPr/>
          <a:lstStyle/>
          <a:p>
            <a:fld id="{BBFD85BB-2889-43E1-8C74-9D40025442A1}" type="slidenum">
              <a:rPr lang="en-US" smtClean="0"/>
              <a:pPr/>
              <a:t>8</a:t>
            </a:fld>
            <a:endParaRPr lang="en-US"/>
          </a:p>
        </p:txBody>
      </p:sp>
    </p:spTree>
    <p:extLst>
      <p:ext uri="{BB962C8B-B14F-4D97-AF65-F5344CB8AC3E}">
        <p14:creationId xmlns:p14="http://schemas.microsoft.com/office/powerpoint/2010/main" val="525888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FD85BB-2889-43E1-8C74-9D40025442A1}" type="slidenum">
              <a:rPr lang="en-US" smtClean="0"/>
              <a:pPr/>
              <a:t>9</a:t>
            </a:fld>
            <a:endParaRPr lang="en-US"/>
          </a:p>
        </p:txBody>
      </p:sp>
    </p:spTree>
    <p:extLst>
      <p:ext uri="{BB962C8B-B14F-4D97-AF65-F5344CB8AC3E}">
        <p14:creationId xmlns:p14="http://schemas.microsoft.com/office/powerpoint/2010/main" val="2310976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2895600" y="609600"/>
            <a:ext cx="64770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0527" y="1447800"/>
            <a:ext cx="5310946" cy="3494535"/>
          </a:xfrm>
          <a:prstGeom prst="rect">
            <a:avLst/>
          </a:prstGeom>
        </p:spPr>
      </p:pic>
    </p:spTree>
    <p:extLst>
      <p:ext uri="{BB962C8B-B14F-4D97-AF65-F5344CB8AC3E}">
        <p14:creationId xmlns:p14="http://schemas.microsoft.com/office/powerpoint/2010/main" val="242242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6604000" y="2895600"/>
            <a:ext cx="5181600" cy="1143000"/>
          </a:xfrm>
          <a:prstGeom prst="rect">
            <a:avLst/>
          </a:prstGeom>
        </p:spPr>
        <p:txBody>
          <a:bodyPr anchor="ctr"/>
          <a:lstStyle>
            <a:lvl1pPr marL="0" indent="0" algn="l">
              <a:buFontTx/>
              <a:buNone/>
              <a:defRPr sz="1013" b="1">
                <a:solidFill>
                  <a:srgbClr val="000033"/>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81418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959560"/>
            <a:ext cx="12192000" cy="2117"/>
          </a:xfrm>
          <a:prstGeom prst="line">
            <a:avLst/>
          </a:prstGeom>
          <a:ln w="3175" cap="flat" cmpd="sng" algn="ctr">
            <a:solidFill>
              <a:srgbClr val="5C6F7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18450" y="6271669"/>
            <a:ext cx="4162777" cy="144335"/>
          </a:xfrm>
          <a:prstGeom prst="rect">
            <a:avLst/>
          </a:prstGeom>
          <a:noFill/>
        </p:spPr>
        <p:txBody>
          <a:bodyPr wrap="square" rtlCol="0">
            <a:spAutoFit/>
          </a:bodyPr>
          <a:lstStyle/>
          <a:p>
            <a:fld id="{B3DAA993-E50B-414D-B63C-05129F6E08A3}" type="slidenum">
              <a:rPr lang="en-US" sz="338" smtClean="0">
                <a:solidFill>
                  <a:srgbClr val="5C6F7C"/>
                </a:solidFill>
                <a:latin typeface="Arial"/>
                <a:cs typeface="Arial"/>
              </a:rPr>
              <a:pPr/>
              <a:t>‹#›</a:t>
            </a:fld>
            <a:r>
              <a:rPr lang="en-US" sz="338" dirty="0" smtClean="0">
                <a:solidFill>
                  <a:srgbClr val="5C6F7C"/>
                </a:solidFill>
                <a:latin typeface="Arial"/>
                <a:cs typeface="Arial"/>
              </a:rPr>
              <a:t>   </a:t>
            </a:r>
            <a:r>
              <a:rPr lang="en-US" sz="338" b="1" dirty="0" smtClean="0">
                <a:solidFill>
                  <a:srgbClr val="5C6F7C"/>
                </a:solidFill>
                <a:latin typeface="Arial"/>
                <a:cs typeface="Arial"/>
              </a:rPr>
              <a:t>The Institutes CPCU Society</a:t>
            </a:r>
            <a:r>
              <a:rPr lang="en-US" sz="338" b="0" baseline="0" dirty="0" smtClean="0">
                <a:solidFill>
                  <a:srgbClr val="5C6F7C"/>
                </a:solidFill>
                <a:latin typeface="Arial"/>
                <a:cs typeface="Arial"/>
              </a:rPr>
              <a:t> </a:t>
            </a:r>
            <a:endParaRPr lang="en-US" sz="338" dirty="0">
              <a:solidFill>
                <a:srgbClr val="5C6F7C"/>
              </a:solidFill>
              <a:latin typeface="Arial"/>
              <a:cs typeface="Arial"/>
            </a:endParaRPr>
          </a:p>
        </p:txBody>
      </p:sp>
      <p:pic>
        <p:nvPicPr>
          <p:cNvPr id="6" name="Picture 2" descr="C:\Data\Documentum\Checkout\Institutes logos\arrow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42275" y="6176817"/>
            <a:ext cx="476956" cy="47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3555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477001"/>
            <a:ext cx="2844800" cy="365125"/>
          </a:xfrm>
          <a:prstGeom prst="rect">
            <a:avLst/>
          </a:prstGeom>
        </p:spPr>
        <p:txBody>
          <a:bodyPr vert="horz" lIns="91440" tIns="45720" rIns="91440" bIns="45720" rtlCol="0" anchor="ctr"/>
          <a:lstStyle>
            <a:lvl1pPr algn="l">
              <a:defRPr sz="1200">
                <a:solidFill>
                  <a:schemeClr val="bg1"/>
                </a:solidFill>
                <a:latin typeface="+mn-lt"/>
              </a:defRPr>
            </a:lvl1pPr>
          </a:lstStyle>
          <a:p>
            <a:fld id="{F04588A6-92D2-4F2F-9139-3D295510C780}" type="datetimeFigureOut">
              <a:rPr lang="en-US" smtClean="0"/>
              <a:pPr/>
              <a:t>8/23/2019</a:t>
            </a:fld>
            <a:endParaRPr lang="en-US"/>
          </a:p>
        </p:txBody>
      </p:sp>
      <p:sp>
        <p:nvSpPr>
          <p:cNvPr id="5" name="Footer Placeholder 4"/>
          <p:cNvSpPr>
            <a:spLocks noGrp="1"/>
          </p:cNvSpPr>
          <p:nvPr>
            <p:ph type="ftr" sz="quarter" idx="3"/>
          </p:nvPr>
        </p:nvSpPr>
        <p:spPr>
          <a:xfrm>
            <a:off x="4165600" y="6477001"/>
            <a:ext cx="3860800" cy="365125"/>
          </a:xfrm>
          <a:prstGeom prst="rect">
            <a:avLst/>
          </a:prstGeom>
        </p:spPr>
        <p:txBody>
          <a:bodyPr vert="horz" lIns="91440" tIns="45720" rIns="91440" bIns="45720" rtlCol="0" anchor="ctr"/>
          <a:lstStyle>
            <a:lvl1pPr algn="ctr">
              <a:defRPr sz="1200">
                <a:solidFill>
                  <a:schemeClr val="bg1"/>
                </a:solidFill>
                <a:latin typeface="+mn-lt"/>
              </a:defRPr>
            </a:lvl1pPr>
          </a:lstStyle>
          <a:p>
            <a:endParaRPr lang="en-US"/>
          </a:p>
        </p:txBody>
      </p:sp>
      <p:sp>
        <p:nvSpPr>
          <p:cNvPr id="6" name="Slide Number Placeholder 5"/>
          <p:cNvSpPr>
            <a:spLocks noGrp="1"/>
          </p:cNvSpPr>
          <p:nvPr>
            <p:ph type="sldNum" sz="quarter" idx="4"/>
          </p:nvPr>
        </p:nvSpPr>
        <p:spPr>
          <a:xfrm>
            <a:off x="8737600" y="6477001"/>
            <a:ext cx="28448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3CF72ED-D875-4908-8B7E-7E953AF135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832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400" dirty="0" smtClean="0"/>
              <a:t>Celebration </a:t>
            </a:r>
            <a:r>
              <a:rPr lang="en-US" sz="2400" dirty="0"/>
              <a:t>of New </a:t>
            </a:r>
            <a:r>
              <a:rPr lang="en-US" sz="2400" dirty="0" smtClean="0"/>
              <a:t>Designees</a:t>
            </a:r>
          </a:p>
          <a:p>
            <a:endParaRPr lang="en-US" dirty="0"/>
          </a:p>
          <a:p>
            <a:r>
              <a:rPr lang="en-US" sz="1600" dirty="0">
                <a:solidFill>
                  <a:schemeClr val="tx1"/>
                </a:solidFill>
              </a:rPr>
              <a:t>Dallas CPCU Chapter – August 27, 2019 </a:t>
            </a:r>
          </a:p>
          <a:p>
            <a:endParaRPr lang="en-US" dirty="0"/>
          </a:p>
        </p:txBody>
      </p:sp>
    </p:spTree>
    <p:extLst>
      <p:ext uri="{BB962C8B-B14F-4D97-AF65-F5344CB8AC3E}">
        <p14:creationId xmlns:p14="http://schemas.microsoft.com/office/powerpoint/2010/main" val="1362825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152400"/>
            <a:ext cx="10058400" cy="2743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Celebrating 75 years!!  </a:t>
            </a:r>
            <a:endParaRPr lang="en-US" b="1" dirty="0"/>
          </a:p>
        </p:txBody>
      </p:sp>
      <p:sp>
        <p:nvSpPr>
          <p:cNvPr id="3" name="Text Placeholder 2"/>
          <p:cNvSpPr txBox="1">
            <a:spLocks/>
          </p:cNvSpPr>
          <p:nvPr/>
        </p:nvSpPr>
        <p:spPr>
          <a:xfrm>
            <a:off x="762000" y="1676400"/>
            <a:ext cx="8535988" cy="2565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t>Lead More. Do More. Be More.</a:t>
            </a:r>
          </a:p>
          <a:p>
            <a:pPr marL="0" indent="0">
              <a:buNone/>
            </a:pPr>
            <a:r>
              <a:rPr lang="en-US" sz="9600" b="1" dirty="0" smtClean="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752600"/>
            <a:ext cx="6210300" cy="4140200"/>
          </a:xfrm>
          <a:prstGeom prst="rect">
            <a:avLst/>
          </a:prstGeom>
        </p:spPr>
      </p:pic>
    </p:spTree>
    <p:extLst>
      <p:ext uri="{BB962C8B-B14F-4D97-AF65-F5344CB8AC3E}">
        <p14:creationId xmlns:p14="http://schemas.microsoft.com/office/powerpoint/2010/main" val="4037277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76400" y="152400"/>
            <a:ext cx="8534401" cy="228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POWER OF ONE</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850" y="1274150"/>
            <a:ext cx="6159500" cy="4776137"/>
          </a:xfrm>
          <a:prstGeom prst="rect">
            <a:avLst/>
          </a:prstGeom>
        </p:spPr>
      </p:pic>
    </p:spTree>
    <p:extLst>
      <p:ext uri="{BB962C8B-B14F-4D97-AF65-F5344CB8AC3E}">
        <p14:creationId xmlns:p14="http://schemas.microsoft.com/office/powerpoint/2010/main" val="3516893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914400" y="1676400"/>
            <a:ext cx="8534400" cy="36152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Education</a:t>
            </a:r>
          </a:p>
          <a:p>
            <a:r>
              <a:rPr lang="en-US" b="1" dirty="0" smtClean="0"/>
              <a:t>Ethics</a:t>
            </a:r>
          </a:p>
          <a:p>
            <a:r>
              <a:rPr lang="en-US" b="1" dirty="0" smtClean="0"/>
              <a:t>Experiences</a:t>
            </a:r>
          </a:p>
          <a:p>
            <a:r>
              <a:rPr lang="en-US" b="1" dirty="0" smtClean="0"/>
              <a:t>LOTS OF STUDYING….</a:t>
            </a:r>
            <a:endParaRPr lang="en-US" b="1" dirty="0"/>
          </a:p>
        </p:txBody>
      </p:sp>
      <p:sp>
        <p:nvSpPr>
          <p:cNvPr id="3" name="Title 1"/>
          <p:cNvSpPr txBox="1">
            <a:spLocks/>
          </p:cNvSpPr>
          <p:nvPr/>
        </p:nvSpPr>
        <p:spPr>
          <a:xfrm>
            <a:off x="1295400" y="169333"/>
            <a:ext cx="8991600" cy="150706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CPCU offers</a:t>
            </a:r>
            <a:r>
              <a:rPr lang="en-US" b="1" dirty="0" smtClean="0"/>
              <a:t>…</a:t>
            </a: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4048" y="1143000"/>
            <a:ext cx="3255752" cy="4876800"/>
          </a:xfrm>
          <a:prstGeom prst="rect">
            <a:avLst/>
          </a:prstGeom>
        </p:spPr>
      </p:pic>
    </p:spTree>
    <p:extLst>
      <p:ext uri="{BB962C8B-B14F-4D97-AF65-F5344CB8AC3E}">
        <p14:creationId xmlns:p14="http://schemas.microsoft.com/office/powerpoint/2010/main" val="1878871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228600"/>
            <a:ext cx="10058400" cy="2743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CPCU, our Future is BRIGHT!</a:t>
            </a:r>
            <a:endParaRPr lang="en-US" b="1" dirty="0"/>
          </a:p>
        </p:txBody>
      </p:sp>
      <p:sp>
        <p:nvSpPr>
          <p:cNvPr id="3" name="Text Placeholder 2"/>
          <p:cNvSpPr txBox="1">
            <a:spLocks/>
          </p:cNvSpPr>
          <p:nvPr/>
        </p:nvSpPr>
        <p:spPr>
          <a:xfrm>
            <a:off x="914400" y="2133600"/>
            <a:ext cx="8535988" cy="3148169"/>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600" b="1" u="sng" dirty="0" smtClean="0"/>
              <a:t>Strategies to get us there</a:t>
            </a:r>
            <a:r>
              <a:rPr lang="en-US" sz="4600" b="1" dirty="0" smtClean="0"/>
              <a:t>:</a:t>
            </a:r>
          </a:p>
          <a:p>
            <a:r>
              <a:rPr lang="en-US" b="1" dirty="0" smtClean="0"/>
              <a:t>CPCU will be known as the premier community of risk and insurance thought leaders</a:t>
            </a:r>
          </a:p>
          <a:p>
            <a:r>
              <a:rPr lang="en-US" b="1" dirty="0" smtClean="0"/>
              <a:t>Industry leaders recognize the CPCU Society as inclusive, with a specific identity and a wise investment for their employees</a:t>
            </a:r>
          </a:p>
          <a:p>
            <a:r>
              <a:rPr lang="en-US" b="1" dirty="0" smtClean="0"/>
              <a:t>A more diverse membership increase, increase conversion of new designees</a:t>
            </a:r>
          </a:p>
          <a:p>
            <a:r>
              <a:rPr lang="en-US" b="1" dirty="0" smtClean="0"/>
              <a:t>The CPCU Society is recognized as a leader in social responsibility</a:t>
            </a:r>
          </a:p>
        </p:txBody>
      </p:sp>
    </p:spTree>
    <p:extLst>
      <p:ext uri="{BB962C8B-B14F-4D97-AF65-F5344CB8AC3E}">
        <p14:creationId xmlns:p14="http://schemas.microsoft.com/office/powerpoint/2010/main" val="3709151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828800"/>
            <a:ext cx="8534400" cy="36152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n-US" sz="3200" b="1" dirty="0" smtClean="0"/>
              <a:t>Life long learning opportunity </a:t>
            </a:r>
          </a:p>
          <a:p>
            <a:pPr lvl="1">
              <a:buFont typeface="Arial" panose="020B0604020202020204" pitchFamily="34" charset="0"/>
              <a:buChar char="•"/>
            </a:pPr>
            <a:r>
              <a:rPr lang="en-US" sz="3200" b="1" dirty="0" smtClean="0"/>
              <a:t>Rights and Privileges</a:t>
            </a:r>
          </a:p>
          <a:p>
            <a:pPr lvl="1">
              <a:buFont typeface="Arial" panose="020B0604020202020204" pitchFamily="34" charset="0"/>
              <a:buChar char="•"/>
            </a:pPr>
            <a:r>
              <a:rPr lang="en-US" sz="3200" b="1" dirty="0" smtClean="0"/>
              <a:t>Active Member</a:t>
            </a:r>
          </a:p>
          <a:p>
            <a:pPr lvl="1">
              <a:buFont typeface="Arial" panose="020B0604020202020204" pitchFamily="34" charset="0"/>
              <a:buChar char="•"/>
            </a:pPr>
            <a:r>
              <a:rPr lang="en-US" sz="3200" b="1" dirty="0" smtClean="0"/>
              <a:t>Highest Ethical Standards</a:t>
            </a:r>
            <a:endParaRPr lang="en-US" sz="3200" b="1" dirty="0"/>
          </a:p>
        </p:txBody>
      </p:sp>
      <p:sp>
        <p:nvSpPr>
          <p:cNvPr id="3" name="Title 1"/>
          <p:cNvSpPr txBox="1">
            <a:spLocks/>
          </p:cNvSpPr>
          <p:nvPr/>
        </p:nvSpPr>
        <p:spPr>
          <a:xfrm>
            <a:off x="1600200" y="152400"/>
            <a:ext cx="8991600" cy="150706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New Designee Conferment </a:t>
            </a:r>
            <a:endParaRPr lang="en-US" b="1" dirty="0"/>
          </a:p>
        </p:txBody>
      </p:sp>
      <p:pic>
        <p:nvPicPr>
          <p:cNvPr id="1026" name="Picture 2" descr="https://ucac1c3bd845dff37245a27e8180.previews.dropboxusercontent.com/p/thumb/AAhkVr97P6QctGsQs_NyN60-gf1wK4anJxMk5Y3wuEsxb0GHROrmsVTPhwfVuWfLsdcm3Cy4tId2zf1YF-VhGwo6b43z1jKIdU6W1cAGYBndj9LmOA93s2pn2Du9rgs1C0rmEu8Kamg9GN15NTQ64AAY5r0OqsqKDDkIbkHQpQmGjKZj26EXMqVJ54artzfQVwuBcR2WXf24sSEyLBZHmXVYMNMytQlI908wE_Af60vh4GAn_7QvmFVISse2el0zORjVW8fOuRq8MpcnOimjHJ6hqh8ieLnzBCt9vlLZvZgVgfgjokeKy29ExpqPYQZUsho80D-A3jVfFrJNlulnjZ9BxH8sYiMLuwCNNRwEd8pax68CZM8osiDe6NKryyJGEfwvycPYCfi0RGpsuMlPmYlie71DcotcAAMzaerd6pOQR2rBbm2ZCx5UEHAi4XYiNhwJF5RxG4_dcTYB8nD8ell4/p.jpeg?fv_content=true&amp;size_mod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524000"/>
            <a:ext cx="4953000" cy="330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857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228600"/>
            <a:ext cx="10058400" cy="2743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My challenge to all CPCUs…</a:t>
            </a:r>
            <a:endParaRPr lang="en-US" b="1" dirty="0"/>
          </a:p>
        </p:txBody>
      </p:sp>
      <p:sp>
        <p:nvSpPr>
          <p:cNvPr id="3" name="Text Placeholder 2"/>
          <p:cNvSpPr txBox="1">
            <a:spLocks/>
          </p:cNvSpPr>
          <p:nvPr/>
        </p:nvSpPr>
        <p:spPr>
          <a:xfrm>
            <a:off x="457200" y="1905000"/>
            <a:ext cx="8535988" cy="187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Share your talents locally and globally</a:t>
            </a:r>
          </a:p>
          <a:p>
            <a:r>
              <a:rPr lang="en-US" b="1" dirty="0" smtClean="0"/>
              <a:t>Grow and help build the CPCU Community</a:t>
            </a:r>
          </a:p>
          <a:p>
            <a:r>
              <a:rPr lang="en-US" b="1" dirty="0" smtClean="0"/>
              <a:t>Make life long friends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0770" y="3155950"/>
            <a:ext cx="4332899" cy="2984500"/>
          </a:xfrm>
          <a:prstGeom prst="rect">
            <a:avLst/>
          </a:prstGeom>
        </p:spPr>
      </p:pic>
    </p:spTree>
    <p:extLst>
      <p:ext uri="{BB962C8B-B14F-4D97-AF65-F5344CB8AC3E}">
        <p14:creationId xmlns:p14="http://schemas.microsoft.com/office/powerpoint/2010/main" val="2130664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28800" y="76200"/>
            <a:ext cx="83820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Congratulations New Designees! </a:t>
            </a:r>
            <a:endParaRPr lang="en-US"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200150"/>
            <a:ext cx="6848412" cy="4572000"/>
          </a:xfrm>
          <a:prstGeom prst="rect">
            <a:avLst/>
          </a:prstGeom>
        </p:spPr>
      </p:pic>
    </p:spTree>
    <p:extLst>
      <p:ext uri="{BB962C8B-B14F-4D97-AF65-F5344CB8AC3E}">
        <p14:creationId xmlns:p14="http://schemas.microsoft.com/office/powerpoint/2010/main" val="3623626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PCUSociety_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defTabSz="914400" rtl="0" eaLnBrk="1" fontAlgn="auto" latinLnBrk="0" hangingPunct="1">
          <a:lnSpc>
            <a:spcPct val="100000"/>
          </a:lnSpc>
          <a:spcBef>
            <a:spcPct val="0"/>
          </a:spcBef>
          <a:spcAft>
            <a:spcPts val="0"/>
          </a:spcAft>
          <a:buClrTx/>
          <a:buSzTx/>
          <a:buFontTx/>
          <a:buNone/>
          <a:tabLst/>
          <a:defRPr kumimoji="0" sz="3800" b="0" i="0" u="none" strike="noStrike" kern="1200" cap="none" spc="0" normalizeH="0" baseline="0" noProof="0" dirty="0" smtClean="0">
            <a:ln>
              <a:noFill/>
            </a:ln>
            <a:solidFill>
              <a:schemeClr val="tx2">
                <a:lumMod val="20000"/>
                <a:lumOff val="80000"/>
              </a:schemeClr>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CPCUSociety_2012</Template>
  <TotalTime>930</TotalTime>
  <Words>1466</Words>
  <Application>Microsoft Office PowerPoint</Application>
  <PresentationFormat>Widescreen</PresentationFormat>
  <Paragraphs>145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CPCUSociety_2012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Institute for CPCU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gelches</dc:creator>
  <cp:lastModifiedBy>Jill McCook</cp:lastModifiedBy>
  <cp:revision>59</cp:revision>
  <dcterms:created xsi:type="dcterms:W3CDTF">2013-02-08T16:02:23Z</dcterms:created>
  <dcterms:modified xsi:type="dcterms:W3CDTF">2019-08-23T14:12:37Z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858446999</vt:i4>
  </property>
  <property fmtid="{D5CDD505-2E9C-101B-9397-08002B2CF9AE}" pid="3" name="_NewReviewCycle">
    <vt:lpwstr/>
  </property>
  <property fmtid="{D5CDD505-2E9C-101B-9397-08002B2CF9AE}" pid="4" name="_EmailSubject">
    <vt:lpwstr>IDAY ppts for chap website</vt:lpwstr>
  </property>
  <property fmtid="{D5CDD505-2E9C-101B-9397-08002B2CF9AE}" pid="5" name="_AuthorEmail">
    <vt:lpwstr>wallace.eason.c8wu@statefarm.com</vt:lpwstr>
  </property>
  <property fmtid="{D5CDD505-2E9C-101B-9397-08002B2CF9AE}" pid="6" name="_AuthorEmailDisplayName">
    <vt:lpwstr>Wallace Eason</vt:lpwstr>
  </property>
</Properties>
</file>